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12192000" cy="6858000"/>
  <p:notesSz cx="10002838" cy="68770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1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4563" cy="345047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65960" y="0"/>
            <a:ext cx="4334563" cy="345047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9D18823B-1DF7-4EA7-A1BE-374F31984425}" type="datetimeFigureOut">
              <a:rPr kumimoji="1" lang="ja-JP" altLang="en-US" smtClean="0"/>
              <a:t>2015/5/6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32004"/>
            <a:ext cx="4334563" cy="345046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65960" y="6532004"/>
            <a:ext cx="4334563" cy="345046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F39CE919-B994-47E9-9B4E-6E61C3B051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9371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4563" cy="345047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65960" y="0"/>
            <a:ext cx="4334563" cy="345047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0CAFBBD2-BBF1-45B9-B78A-D7049E179D1A}" type="datetimeFigureOut">
              <a:rPr kumimoji="1" lang="ja-JP" altLang="en-US" smtClean="0"/>
              <a:t>2015/5/6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38463" y="860425"/>
            <a:ext cx="4125912" cy="2320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1" tIns="48225" rIns="96451" bIns="4822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00284" y="3309580"/>
            <a:ext cx="8002270" cy="2707839"/>
          </a:xfrm>
          <a:prstGeom prst="rect">
            <a:avLst/>
          </a:prstGeom>
        </p:spPr>
        <p:txBody>
          <a:bodyPr vert="horz" lIns="96451" tIns="48225" rIns="96451" bIns="48225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32004"/>
            <a:ext cx="4334563" cy="345046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65960" y="6532004"/>
            <a:ext cx="4334563" cy="345046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6F590356-C5C9-4F0A-82C6-518FEEC84F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1697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90356-C5C9-4F0A-82C6-518FEEC84FE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4384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イエスの語られた終わりの徴、またその他の聖書預言を重ね合わせて、今の中東情勢を概観していきたい。これだけで何時間も説明が必要な部分である。</a:t>
            </a:r>
            <a:br>
              <a:rPr kumimoji="1" lang="ja-JP" altLang="en-US" dirty="0" smtClean="0"/>
            </a:br>
            <a:r>
              <a:rPr kumimoji="1" lang="ja-JP" altLang="en-US" dirty="0" smtClean="0"/>
              <a:t>１．神が御国を到来させるにあたって、ユダヤ人を帰還させ、その国を造らせている。</a:t>
            </a:r>
            <a:br>
              <a:rPr kumimoji="1" lang="ja-JP" altLang="en-US" dirty="0" smtClean="0"/>
            </a:br>
            <a:r>
              <a:rPr kumimoji="1" lang="ja-JP" altLang="en-US" dirty="0" smtClean="0"/>
              <a:t>２．それに反対する者たち、アラブ人の国による戦いがあった。</a:t>
            </a:r>
            <a:br>
              <a:rPr kumimoji="1" lang="ja-JP" altLang="en-US" dirty="0" smtClean="0"/>
            </a:br>
            <a:r>
              <a:rPr kumimoji="1" lang="ja-JP" altLang="en-US" dirty="0" smtClean="0"/>
              <a:t>３．イスラエルの強いのを知って、現実主義に入った。</a:t>
            </a:r>
            <a:br>
              <a:rPr kumimoji="1" lang="ja-JP" altLang="en-US" dirty="0" smtClean="0"/>
            </a:br>
            <a:r>
              <a:rPr kumimoji="1" lang="ja-JP" altLang="en-US" dirty="0" smtClean="0"/>
              <a:t>４．しかしそれでサタンの働きが終わるのではない。イスラム過激主義による戦いがある。</a:t>
            </a:r>
            <a:br>
              <a:rPr kumimoji="1" lang="ja-JP" altLang="en-US" dirty="0" smtClean="0"/>
            </a:br>
            <a:r>
              <a:rPr kumimoji="1" lang="ja-JP" altLang="en-US" dirty="0" smtClean="0"/>
              <a:t>　　　シーア派は、第十二イマームの到来による終末。→イランは核兵器によって混乱をもたらす。</a:t>
            </a:r>
            <a:br>
              <a:rPr kumimoji="1" lang="ja-JP" altLang="en-US" dirty="0" smtClean="0"/>
            </a:br>
            <a:r>
              <a:rPr kumimoji="1" lang="ja-JP" altLang="en-US" dirty="0" smtClean="0"/>
              <a:t>　　　スンニ派は、同じくカリフ制再興。→イスラム国は今、破壊行為を行って終末をもたらそうとしている。</a:t>
            </a:r>
            <a:br>
              <a:rPr kumimoji="1" lang="ja-JP" altLang="en-US" dirty="0" smtClean="0"/>
            </a:br>
            <a:r>
              <a:rPr kumimoji="1" lang="ja-JP" altLang="en-US" dirty="0" smtClean="0"/>
              <a:t>５．ロシアが台頭し、イスラム主義国との連携を固めている。</a:t>
            </a:r>
            <a:br>
              <a:rPr kumimoji="1" lang="ja-JP" altLang="en-US" dirty="0" smtClean="0"/>
            </a:br>
            <a:r>
              <a:rPr kumimoji="1" lang="ja-JP" altLang="en-US" dirty="0" smtClean="0"/>
              <a:t>　　　その間にイスラエルはエゼキエルの預言</a:t>
            </a:r>
            <a:r>
              <a:rPr kumimoji="1" lang="en-US" altLang="ja-JP" dirty="0" smtClean="0"/>
              <a:t>36‐38</a:t>
            </a:r>
            <a:r>
              <a:rPr kumimoji="1" lang="ja-JP" altLang="en-US" dirty="0" smtClean="0"/>
              <a:t>章まで来た。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90356-C5C9-4F0A-82C6-518FEEC84FE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5230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90356-C5C9-4F0A-82C6-518FEEC84FE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62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弟子たちは、主がよみがえられたのだから、死者が復活する終わりが来て、キリストの国を立ててくださると期待した。イエスは、そのことを否定されず、聖霊の降臨を約束された。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90356-C5C9-4F0A-82C6-518FEEC84FE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1538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ペテロは、ためらうことなく、今が終わりの日であり、神の患難が襲うことをヨエル預言から語った。その直前に御霊を主が降り注いでくださり、人々を救うことを語られた。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90356-C5C9-4F0A-82C6-518FEEC84FE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3834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ペテロが御国の到来を期待したユダヤ人に語ったから、御国を告げたのではない。使徒パウロも、異邦人にイエスの復活による、神の裁きを</a:t>
            </a:r>
            <a:r>
              <a:rPr kumimoji="1" lang="ja-JP" altLang="en-US" dirty="0" err="1" smtClean="0"/>
              <a:t>宣べ</a:t>
            </a:r>
            <a:r>
              <a:rPr kumimoji="1" lang="ja-JP" altLang="en-US" dirty="0" smtClean="0"/>
              <a:t>伝えた。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90356-C5C9-4F0A-82C6-518FEEC84FE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240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御国の到来が迫っているからこそ、聖霊がその初穂として働かれるのだ。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90356-C5C9-4F0A-82C6-518FEEC84FE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2421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主が御国の到来に際して、主に四つの徴を挙げられた。これらのことを目に留められ</a:t>
            </a:r>
            <a:r>
              <a:rPr kumimoji="1" lang="ja-JP" altLang="en-US" dirty="0" err="1" smtClean="0"/>
              <a:t>ば</a:t>
            </a:r>
            <a:r>
              <a:rPr kumimoji="1" lang="ja-JP" altLang="en-US" dirty="0" smtClean="0"/>
              <a:t>、日々のニュースへの主ご自身の視点が与えられる。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90356-C5C9-4F0A-82C6-518FEEC84FE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3535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聖書は、キリストの到来の前に反キリストの現われを教えている。イスラムはその霊に動かされている。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90356-C5C9-4F0A-82C6-518FEEC84FE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3160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コーランは、はっきりと新約聖書の教えを意識して、それを否定する発言をしている。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90356-C5C9-4F0A-82C6-518FEEC84FE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4153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反キリストの霊が強く働いていることは、神の働きの妨げにならない。イスラムによる迫害があるなかで、むしろムスリムがキリストを信じていっているのだ。御国が近づいているので、反対は強くなっているが、聖霊の働きが顕著である。</a:t>
            </a:r>
            <a:br>
              <a:rPr kumimoji="1" lang="ja-JP" altLang="en-US" dirty="0" smtClean="0"/>
            </a:br>
            <a:r>
              <a:rPr kumimoji="1" lang="ja-JP" altLang="en-US" dirty="0" smtClean="0"/>
              <a:t>したがって再臨へ希望を抱いていることによって、私たちは地上における聖霊の働きの広がり、霊的な御国の拡がりを見るのだ。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90356-C5C9-4F0A-82C6-518FEEC84FE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188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B7D0-3168-4A77-B684-18E5A44A4C09}" type="datetimeFigureOut">
              <a:rPr kumimoji="1" lang="ja-JP" altLang="en-US" smtClean="0"/>
              <a:t>2015/5/6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A0E1-0290-4D61-98D2-8DD9A094B7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247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B7D0-3168-4A77-B684-18E5A44A4C09}" type="datetimeFigureOut">
              <a:rPr kumimoji="1" lang="ja-JP" altLang="en-US" smtClean="0"/>
              <a:t>2015/5/6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A0E1-0290-4D61-98D2-8DD9A094B7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143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B7D0-3168-4A77-B684-18E5A44A4C09}" type="datetimeFigureOut">
              <a:rPr kumimoji="1" lang="ja-JP" altLang="en-US" smtClean="0"/>
              <a:t>2015/5/6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A0E1-0290-4D61-98D2-8DD9A094B7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626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B7D0-3168-4A77-B684-18E5A44A4C09}" type="datetimeFigureOut">
              <a:rPr kumimoji="1" lang="ja-JP" altLang="en-US" smtClean="0"/>
              <a:t>2015/5/6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A0E1-0290-4D61-98D2-8DD9A094B7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5341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B7D0-3168-4A77-B684-18E5A44A4C09}" type="datetimeFigureOut">
              <a:rPr kumimoji="1" lang="ja-JP" altLang="en-US" smtClean="0"/>
              <a:t>2015/5/6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A0E1-0290-4D61-98D2-8DD9A094B7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4235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B7D0-3168-4A77-B684-18E5A44A4C09}" type="datetimeFigureOut">
              <a:rPr kumimoji="1" lang="ja-JP" altLang="en-US" smtClean="0"/>
              <a:t>2015/5/6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A0E1-0290-4D61-98D2-8DD9A094B7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4691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B7D0-3168-4A77-B684-18E5A44A4C09}" type="datetimeFigureOut">
              <a:rPr kumimoji="1" lang="ja-JP" altLang="en-US" smtClean="0"/>
              <a:t>2015/5/6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A0E1-0290-4D61-98D2-8DD9A094B7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6303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B7D0-3168-4A77-B684-18E5A44A4C09}" type="datetimeFigureOut">
              <a:rPr kumimoji="1" lang="ja-JP" altLang="en-US" smtClean="0"/>
              <a:t>2015/5/6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A0E1-0290-4D61-98D2-8DD9A094B7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6654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B7D0-3168-4A77-B684-18E5A44A4C09}" type="datetimeFigureOut">
              <a:rPr kumimoji="1" lang="ja-JP" altLang="en-US" smtClean="0"/>
              <a:t>2015/5/6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A0E1-0290-4D61-98D2-8DD9A094B7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278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B7D0-3168-4A77-B684-18E5A44A4C09}" type="datetimeFigureOut">
              <a:rPr kumimoji="1" lang="ja-JP" altLang="en-US" smtClean="0"/>
              <a:t>2015/5/6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A0E1-0290-4D61-98D2-8DD9A094B7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9218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B7D0-3168-4A77-B684-18E5A44A4C09}" type="datetimeFigureOut">
              <a:rPr kumimoji="1" lang="ja-JP" altLang="en-US" smtClean="0"/>
              <a:t>2015/5/6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A0E1-0290-4D61-98D2-8DD9A094B7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9731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CB7D0-3168-4A77-B684-18E5A44A4C09}" type="datetimeFigureOut">
              <a:rPr kumimoji="1" lang="ja-JP" altLang="en-US" smtClean="0"/>
              <a:t>2015/5/6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1A0E1-0290-4D61-98D2-8DD9A094B7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28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logos-ministries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時代を理解する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sz="4800" dirty="0" smtClean="0"/>
              <a:t>(Understanding the Times)</a:t>
            </a:r>
            <a:endParaRPr kumimoji="1" lang="ja-JP" altLang="en-US" sz="4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2015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日　ワークショップ</a:t>
            </a:r>
            <a:endParaRPr kumimoji="1" lang="en-US" altLang="ja-JP" dirty="0" smtClean="0"/>
          </a:p>
          <a:p>
            <a:r>
              <a:rPr lang="ja-JP" altLang="en-US" dirty="0" smtClean="0"/>
              <a:t>明石</a:t>
            </a:r>
            <a:r>
              <a:rPr lang="ja-JP" altLang="en-US" dirty="0"/>
              <a:t>清</a:t>
            </a:r>
            <a:r>
              <a:rPr lang="ja-JP" altLang="en-US" dirty="0" smtClean="0"/>
              <a:t>正（ロゴス・クリスチャン・フェローシップ）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4436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106" y="3250824"/>
            <a:ext cx="4104894" cy="360717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予告：イスラエル建国と中東情勢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(Preview: Israel and the Middle East)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6834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 smtClean="0"/>
              <a:t>ユダヤ人の郷土帰還 </a:t>
            </a:r>
            <a:r>
              <a:rPr lang="en-US" altLang="ja-JP" dirty="0" smtClean="0"/>
              <a:t>(Return to the Jewish homeland)</a:t>
            </a:r>
          </a:p>
          <a:p>
            <a:r>
              <a:rPr lang="ja-JP" altLang="en-US" dirty="0" smtClean="0"/>
              <a:t>イスラエル建国 </a:t>
            </a:r>
            <a:r>
              <a:rPr lang="en-US" altLang="ja-JP" dirty="0" smtClean="0"/>
              <a:t>(Birth of the Nation)</a:t>
            </a:r>
          </a:p>
          <a:p>
            <a:r>
              <a:rPr lang="ja-JP" altLang="en-US" dirty="0" smtClean="0"/>
              <a:t>イスラエル・アラブ紛争とその終結 </a:t>
            </a:r>
            <a:r>
              <a:rPr lang="en-US" altLang="ja-JP" dirty="0" smtClean="0"/>
              <a:t>(Israeli-Arab Conflict and its End)</a:t>
            </a:r>
          </a:p>
          <a:p>
            <a:pPr lvl="1"/>
            <a:r>
              <a:rPr lang="ja-JP" altLang="en-US" dirty="0" smtClean="0"/>
              <a:t>周辺諸国からの攻撃（詩篇</a:t>
            </a:r>
            <a:r>
              <a:rPr lang="en-US" altLang="ja-JP" dirty="0" smtClean="0"/>
              <a:t>Psalm83:5‐8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lang="ja-JP" altLang="en-US" dirty="0" smtClean="0"/>
              <a:t>イスラム過激主義の台頭</a:t>
            </a:r>
            <a:r>
              <a:rPr lang="en-US" altLang="ja-JP" sz="2600" dirty="0" smtClean="0"/>
              <a:t>(Rise of radical Islam)</a:t>
            </a:r>
          </a:p>
          <a:p>
            <a:pPr lvl="1"/>
            <a:r>
              <a:rPr lang="ja-JP" altLang="en-US" dirty="0" smtClean="0"/>
              <a:t>シーア派から：「イランのイスラム革命」</a:t>
            </a:r>
            <a:r>
              <a:rPr lang="en-US" altLang="ja-JP" dirty="0" smtClean="0"/>
              <a:t>1979</a:t>
            </a:r>
            <a:r>
              <a:rPr lang="ja-JP" altLang="en-US" dirty="0" smtClean="0"/>
              <a:t>年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スンニ派から：ムスリム同胞団、アルカイダ、イスラム国</a:t>
            </a:r>
            <a:endParaRPr lang="en-US" altLang="ja-JP" dirty="0" smtClean="0"/>
          </a:p>
          <a:p>
            <a:r>
              <a:rPr lang="ja-JP" altLang="en-US" dirty="0" smtClean="0"/>
              <a:t>ロシアとイスラム主義国による脅威</a:t>
            </a:r>
            <a:r>
              <a:rPr lang="ja-JP" altLang="en-US" sz="2600" dirty="0" smtClean="0"/>
              <a:t>（エゼキエル</a:t>
            </a:r>
            <a:r>
              <a:rPr lang="en-US" altLang="ja-JP" sz="2600" dirty="0" smtClean="0"/>
              <a:t>38</a:t>
            </a:r>
            <a:r>
              <a:rPr lang="ja-JP" altLang="en-US" sz="2600" dirty="0" smtClean="0"/>
              <a:t>章）</a:t>
            </a:r>
            <a:endParaRPr lang="en-US" altLang="ja-JP" sz="2600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 smtClean="0"/>
              <a:t>Threats from Russia and Islamic states (Ezk.38)</a:t>
            </a:r>
            <a:endParaRPr lang="en-US" altLang="ja-JP" dirty="0"/>
          </a:p>
          <a:p>
            <a:pPr lvl="1"/>
            <a:r>
              <a:rPr lang="ja-JP" altLang="en-US" dirty="0" smtClean="0"/>
              <a:t>土地の回復 </a:t>
            </a:r>
            <a:r>
              <a:rPr lang="en-US" altLang="ja-JP" dirty="0" smtClean="0"/>
              <a:t>Land Restoration</a:t>
            </a:r>
            <a:r>
              <a:rPr lang="ja-JP" altLang="en-US" dirty="0" smtClean="0"/>
              <a:t>（</a:t>
            </a:r>
            <a:r>
              <a:rPr lang="en-US" altLang="ja-JP" dirty="0" smtClean="0"/>
              <a:t>36</a:t>
            </a:r>
            <a:r>
              <a:rPr lang="ja-JP" altLang="en-US" dirty="0" smtClean="0"/>
              <a:t>章）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国の回復 </a:t>
            </a:r>
            <a:r>
              <a:rPr lang="en-US" altLang="ja-JP" dirty="0" smtClean="0"/>
              <a:t>National Regeneration </a:t>
            </a:r>
            <a:r>
              <a:rPr lang="ja-JP" altLang="en-US" dirty="0" smtClean="0"/>
              <a:t>（</a:t>
            </a:r>
            <a:r>
              <a:rPr lang="en-US" altLang="ja-JP" dirty="0" smtClean="0"/>
              <a:t>37</a:t>
            </a:r>
            <a:r>
              <a:rPr lang="ja-JP" altLang="en-US" dirty="0" smtClean="0"/>
              <a:t>章）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安全の回復 </a:t>
            </a:r>
            <a:r>
              <a:rPr lang="en-US" altLang="ja-JP" dirty="0" smtClean="0"/>
              <a:t>Guaranteeing of Security</a:t>
            </a:r>
            <a:r>
              <a:rPr lang="ja-JP" altLang="en-US" sz="2200" dirty="0" smtClean="0"/>
              <a:t>（</a:t>
            </a:r>
            <a:r>
              <a:rPr lang="en-US" altLang="ja-JP" sz="2200" dirty="0" smtClean="0"/>
              <a:t>38‐39</a:t>
            </a:r>
            <a:r>
              <a:rPr lang="ja-JP" altLang="en-US" sz="2200" dirty="0" smtClean="0"/>
              <a:t>章）</a:t>
            </a:r>
            <a:endParaRPr lang="en-US" altLang="ja-JP" sz="2200" dirty="0" smtClean="0"/>
          </a:p>
        </p:txBody>
      </p:sp>
    </p:spTree>
    <p:extLst>
      <p:ext uri="{BB962C8B-B14F-4D97-AF65-F5344CB8AC3E}">
        <p14:creationId xmlns:p14="http://schemas.microsoft.com/office/powerpoint/2010/main" val="4244396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65" y="2375555"/>
            <a:ext cx="4288259" cy="448244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資料 </a:t>
            </a:r>
            <a:r>
              <a:rPr lang="en-US" altLang="ja-JP" smtClean="0"/>
              <a:t>(Resources)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6759804" cy="4351338"/>
          </a:xfrm>
        </p:spPr>
        <p:txBody>
          <a:bodyPr/>
          <a:lstStyle/>
          <a:p>
            <a:r>
              <a:rPr kumimoji="1" lang="ja-JP" altLang="en-US" dirty="0" smtClean="0"/>
              <a:t>「イスラム国・ヨルダン・聖書預言」（舟の右側　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月号）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lang="en-US" altLang="ja-JP" dirty="0" smtClean="0"/>
              <a:t>“Islamic State  / Jordan / Bible Prophecy”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   ダウンロード先：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 smtClean="0"/>
              <a:t>http</a:t>
            </a:r>
            <a:r>
              <a:rPr lang="en-US" altLang="ja-JP" dirty="0" smtClean="0"/>
              <a:t>://</a:t>
            </a:r>
            <a:r>
              <a:rPr lang="ja-JP" altLang="en-US" sz="2000" dirty="0" smtClean="0"/>
              <a:t>（著作権の関係上、一般公表できませんが、カンファレンスに参加した方やカルバリーチャペルに通っておられる方は</a:t>
            </a:r>
            <a:r>
              <a:rPr lang="en-US" altLang="ja-JP" sz="2000" dirty="0" smtClean="0"/>
              <a:t>OK</a:t>
            </a:r>
            <a:r>
              <a:rPr lang="ja-JP" altLang="en-US" sz="2000" dirty="0" smtClean="0"/>
              <a:t>です。メールを下さい　→</a:t>
            </a:r>
            <a:r>
              <a:rPr lang="en-US" altLang="ja-JP" sz="2000" dirty="0"/>
              <a:t> </a:t>
            </a:r>
            <a:r>
              <a:rPr lang="en-US" altLang="ja-JP" sz="2000" dirty="0" smtClean="0">
                <a:hlinkClick r:id="rId4"/>
              </a:rPr>
              <a:t>info@logos-ministries.org</a:t>
            </a:r>
            <a:r>
              <a:rPr lang="ja-JP" altLang="en-US" sz="2000" dirty="0" smtClean="0"/>
              <a:t>）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77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御国の到来と聖霊の働き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sz="3600" dirty="0" smtClean="0"/>
              <a:t>(The</a:t>
            </a:r>
            <a:r>
              <a:rPr lang="ja-JP" altLang="en-US" sz="3600" dirty="0" smtClean="0"/>
              <a:t> </a:t>
            </a:r>
            <a:r>
              <a:rPr lang="en-US" altLang="ja-JP" sz="3600" dirty="0" smtClean="0"/>
              <a:t>Coming of the Kingdom and the </a:t>
            </a:r>
            <a:r>
              <a:rPr lang="en-US" altLang="ja-JP" sz="3600" dirty="0"/>
              <a:t>W</a:t>
            </a:r>
            <a:r>
              <a:rPr lang="en-US" altLang="ja-JP" sz="3600" dirty="0" smtClean="0"/>
              <a:t>ork of the Holy Spirit)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イエスの語られた神の御国（使徒</a:t>
            </a:r>
            <a:r>
              <a:rPr lang="en-US" altLang="ja-JP" dirty="0" smtClean="0"/>
              <a:t>1:3-8</a:t>
            </a:r>
            <a:r>
              <a:rPr lang="ja-JP" altLang="en-US" dirty="0" smtClean="0"/>
              <a:t>）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 smtClean="0"/>
              <a:t>The Kingdom of which Jesus spoke</a:t>
            </a:r>
          </a:p>
          <a:p>
            <a:pPr lvl="1"/>
            <a:r>
              <a:rPr lang="ja-JP" altLang="en-US" dirty="0" smtClean="0"/>
              <a:t>地上に立てられるキリストの御国（</a:t>
            </a:r>
            <a:r>
              <a:rPr lang="en-US" altLang="ja-JP" dirty="0" smtClean="0"/>
              <a:t>6</a:t>
            </a:r>
            <a:r>
              <a:rPr lang="ja-JP" altLang="en-US" dirty="0" smtClean="0"/>
              <a:t>節）</a:t>
            </a:r>
            <a:endParaRPr lang="en-US" altLang="ja-JP" dirty="0" smtClean="0"/>
          </a:p>
          <a:p>
            <a:pPr marL="457200" lvl="1" indent="0">
              <a:buNone/>
            </a:pPr>
            <a:r>
              <a:rPr lang="ja-JP" altLang="en-US" dirty="0"/>
              <a:t>　</a:t>
            </a:r>
            <a:r>
              <a:rPr lang="en-US" altLang="ja-JP" dirty="0" smtClean="0"/>
              <a:t>The Kingdom of Christ established on earth</a:t>
            </a:r>
          </a:p>
          <a:p>
            <a:pPr lvl="1"/>
            <a:r>
              <a:rPr lang="ja-JP" altLang="en-US" dirty="0"/>
              <a:t>聖霊</a:t>
            </a:r>
            <a:r>
              <a:rPr lang="ja-JP" altLang="en-US" dirty="0" smtClean="0"/>
              <a:t>の降臨（</a:t>
            </a:r>
            <a:r>
              <a:rPr lang="en-US" altLang="ja-JP" dirty="0" smtClean="0"/>
              <a:t>7‐8</a:t>
            </a:r>
            <a:r>
              <a:rPr lang="ja-JP" altLang="en-US" dirty="0" smtClean="0"/>
              <a:t>節）</a:t>
            </a:r>
            <a:endParaRPr lang="en-US" altLang="ja-JP" dirty="0" smtClean="0"/>
          </a:p>
          <a:p>
            <a:pPr marL="457200" lvl="1" indent="0">
              <a:buNone/>
            </a:pPr>
            <a:r>
              <a:rPr lang="ja-JP" altLang="en-US" dirty="0"/>
              <a:t>　</a:t>
            </a:r>
            <a:r>
              <a:rPr lang="en-US" altLang="ja-JP" dirty="0" smtClean="0"/>
              <a:t>The Coming of the</a:t>
            </a:r>
            <a:r>
              <a:rPr lang="ja-JP" altLang="en-US" dirty="0"/>
              <a:t> </a:t>
            </a:r>
            <a:r>
              <a:rPr lang="en-US" altLang="ja-JP" dirty="0" smtClean="0"/>
              <a:t>Holy Spirit</a:t>
            </a:r>
            <a:endParaRPr lang="ja-JP" altLang="en-US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59" y="1825624"/>
            <a:ext cx="3396682" cy="24201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01" y="4590853"/>
            <a:ext cx="2894997" cy="197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41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dirty="0" smtClean="0"/>
              <a:t>使徒ペテロによるヨエル預言の説き明かし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lang="en-US" altLang="ja-JP" sz="3600" dirty="0" smtClean="0"/>
              <a:t>(Expounding by Peter regarding the Prophecy in Joel)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大患難とそれに続く御国（使徒</a:t>
            </a:r>
            <a:r>
              <a:rPr lang="en-US" altLang="ja-JP" dirty="0" smtClean="0"/>
              <a:t>2:16-21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lang="ja-JP" altLang="en-US" dirty="0" smtClean="0"/>
              <a:t>終わりの日に</a:t>
            </a:r>
            <a:r>
              <a:rPr lang="ja-JP" altLang="en-US" dirty="0"/>
              <a:t>主</a:t>
            </a:r>
            <a:r>
              <a:rPr lang="ja-JP" altLang="en-US" dirty="0" smtClean="0"/>
              <a:t>が到来される</a:t>
            </a:r>
            <a:endParaRPr lang="en-US" altLang="ja-JP" dirty="0" smtClean="0"/>
          </a:p>
          <a:p>
            <a:pPr marL="457200" lvl="1" indent="0">
              <a:buNone/>
            </a:pPr>
            <a:r>
              <a:rPr lang="en-US" altLang="ja-JP" dirty="0" smtClean="0"/>
              <a:t>      The Lord shall come in the last days.</a:t>
            </a:r>
            <a:endParaRPr lang="en-US" altLang="ja-JP" dirty="0"/>
          </a:p>
          <a:p>
            <a:pPr marL="914400" lvl="1" indent="-457200">
              <a:buFont typeface="+mj-lt"/>
              <a:buAutoNum type="arabicPeriod" startAt="2"/>
            </a:pPr>
            <a:r>
              <a:rPr lang="ja-JP" altLang="en-US" dirty="0" smtClean="0"/>
              <a:t>その</a:t>
            </a:r>
            <a:r>
              <a:rPr lang="ja-JP" altLang="en-US" dirty="0"/>
              <a:t>直前</a:t>
            </a:r>
            <a:r>
              <a:rPr lang="ja-JP" altLang="en-US" dirty="0" smtClean="0"/>
              <a:t>に</a:t>
            </a:r>
            <a:r>
              <a:rPr lang="ja-JP" altLang="en-US" dirty="0"/>
              <a:t>御霊</a:t>
            </a:r>
            <a:r>
              <a:rPr lang="ja-JP" altLang="en-US" dirty="0" smtClean="0"/>
              <a:t>が注がれる</a:t>
            </a:r>
            <a:endParaRPr lang="en-US" altLang="ja-JP" dirty="0" smtClean="0"/>
          </a:p>
          <a:p>
            <a:pPr marL="457200" lvl="1" indent="0">
              <a:buNone/>
            </a:pPr>
            <a:r>
              <a:rPr lang="en-US" altLang="ja-JP" dirty="0" smtClean="0"/>
              <a:t>       The Spirit shall come prior to the coming Kingdom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76" y="3992697"/>
            <a:ext cx="6605047" cy="264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75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使徒パウロの異邦人への説教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sz="4000" dirty="0" smtClean="0"/>
              <a:t>(The Preaching of Apostle Paul to the Gentiles)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主の到来による神の裁き（使徒</a:t>
            </a:r>
            <a:r>
              <a:rPr kumimoji="1" lang="en-US" altLang="ja-JP" dirty="0" smtClean="0"/>
              <a:t>17:30‐31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God’s judgment at the </a:t>
            </a:r>
            <a:r>
              <a:rPr lang="en-US" altLang="ja-JP" dirty="0"/>
              <a:t>C</a:t>
            </a:r>
            <a:r>
              <a:rPr kumimoji="1" lang="en-US" altLang="ja-JP" dirty="0" smtClean="0"/>
              <a:t>oming of the Lord</a:t>
            </a:r>
          </a:p>
          <a:p>
            <a:pPr lvl="1"/>
            <a:r>
              <a:rPr lang="ja-JP" altLang="en-US" dirty="0" smtClean="0"/>
              <a:t>イエスの甦り </a:t>
            </a:r>
            <a:r>
              <a:rPr lang="en-US" altLang="ja-JP" dirty="0" smtClean="0"/>
              <a:t>(The Resurrection of Jesus)</a:t>
            </a:r>
          </a:p>
          <a:p>
            <a:pPr lvl="1"/>
            <a:r>
              <a:rPr lang="ja-JP" altLang="en-US" dirty="0" smtClean="0"/>
              <a:t>悔い改め </a:t>
            </a:r>
            <a:r>
              <a:rPr lang="en-US" altLang="ja-JP" dirty="0" smtClean="0"/>
              <a:t>(The Call for Repentance)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191" y="3770721"/>
            <a:ext cx="5676609" cy="281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63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御霊の現われは、御国の初穂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sz="3600" dirty="0" smtClean="0"/>
              <a:t>(The Spirit Made</a:t>
            </a:r>
            <a:r>
              <a:rPr lang="ja-JP" altLang="en-US" sz="3600" dirty="0" smtClean="0"/>
              <a:t> </a:t>
            </a:r>
            <a:r>
              <a:rPr lang="en-US" altLang="ja-JP" sz="3600" dirty="0" smtClean="0"/>
              <a:t>Manifest as the </a:t>
            </a:r>
            <a:r>
              <a:rPr lang="en-US" altLang="ja-JP" sz="3600" dirty="0" err="1" smtClean="0"/>
              <a:t>Firstfruits</a:t>
            </a:r>
            <a:r>
              <a:rPr lang="en-US" altLang="ja-JP" sz="3600" dirty="0" smtClean="0"/>
              <a:t> of the Kingdom)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05113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イエスの宣教：「時が満ち、神の国は近くなった。」（マルコ</a:t>
            </a:r>
            <a:r>
              <a:rPr lang="en-US" altLang="ja-JP" dirty="0" smtClean="0"/>
              <a:t>1:15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 smtClean="0"/>
              <a:t>The Ministry of Jesus: </a:t>
            </a:r>
            <a:r>
              <a:rPr lang="en-US" altLang="ja-JP" sz="2400" dirty="0"/>
              <a:t>The time is fulfilled, and the kingdom of God is at hand.</a:t>
            </a:r>
            <a:endParaRPr lang="en-US" altLang="ja-JP" sz="2400" dirty="0" smtClean="0"/>
          </a:p>
          <a:p>
            <a:pPr lvl="1"/>
            <a:r>
              <a:rPr lang="ja-JP" altLang="en-US" dirty="0" smtClean="0"/>
              <a:t>聖霊に満たされたイエスが、病人を直し、悪霊を追い出された。</a:t>
            </a:r>
            <a:endParaRPr lang="en-US" altLang="ja-JP" dirty="0" smtClean="0"/>
          </a:p>
          <a:p>
            <a:pPr marL="457200" lvl="1" indent="0">
              <a:buNone/>
            </a:pPr>
            <a:r>
              <a:rPr lang="ja-JP" altLang="en-US" dirty="0"/>
              <a:t>　</a:t>
            </a:r>
            <a:r>
              <a:rPr lang="en-US" altLang="ja-JP" dirty="0" smtClean="0"/>
              <a:t>Jesus was filled with the Holy Spirit, healing the sick and casting out demons.</a:t>
            </a:r>
          </a:p>
          <a:p>
            <a:pPr lvl="1"/>
            <a:r>
              <a:rPr lang="ja-JP" altLang="en-US" dirty="0"/>
              <a:t>御国</a:t>
            </a:r>
            <a:r>
              <a:rPr lang="ja-JP" altLang="en-US" dirty="0" smtClean="0"/>
              <a:t>で実現することの前触れ（イザヤ</a:t>
            </a:r>
            <a:r>
              <a:rPr lang="en-US" altLang="ja-JP" dirty="0" smtClean="0"/>
              <a:t>61:1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marL="457200" lvl="1" indent="0">
              <a:buNone/>
            </a:pPr>
            <a:r>
              <a:rPr lang="ja-JP" altLang="en-US" dirty="0" smtClean="0"/>
              <a:t>　</a:t>
            </a:r>
            <a:r>
              <a:rPr lang="en-US" altLang="ja-JP" dirty="0" smtClean="0"/>
              <a:t>A Precursor of the Kingdom on earth</a:t>
            </a:r>
          </a:p>
          <a:p>
            <a:r>
              <a:rPr lang="ja-JP" altLang="en-US" dirty="0"/>
              <a:t>御霊</a:t>
            </a:r>
            <a:r>
              <a:rPr lang="ja-JP" altLang="en-US" dirty="0" smtClean="0"/>
              <a:t>の初穂である私たち（ローマ</a:t>
            </a:r>
            <a:r>
              <a:rPr lang="en-US" altLang="ja-JP" dirty="0" smtClean="0"/>
              <a:t>8:22-23)</a:t>
            </a: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 smtClean="0"/>
              <a:t>The </a:t>
            </a:r>
            <a:r>
              <a:rPr lang="en-US" altLang="ja-JP" dirty="0" err="1" smtClean="0"/>
              <a:t>Firstfruits</a:t>
            </a:r>
            <a:r>
              <a:rPr lang="en-US" altLang="ja-JP" dirty="0" smtClean="0"/>
              <a:t> of the Spirit</a:t>
            </a:r>
          </a:p>
          <a:p>
            <a:pPr lvl="1"/>
            <a:r>
              <a:rPr kumimoji="1" lang="ja-JP" altLang="en-US" dirty="0" smtClean="0"/>
              <a:t>初穂＝収穫の初め、これから来る収穫の代表</a:t>
            </a:r>
            <a:endParaRPr kumimoji="1" lang="en-US" altLang="ja-JP" dirty="0" smtClean="0"/>
          </a:p>
          <a:p>
            <a:pPr marL="457200" lvl="1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</a:t>
            </a:r>
            <a:r>
              <a:rPr lang="en-US" altLang="ja-JP" dirty="0" err="1" smtClean="0"/>
              <a:t>Firstfruits</a:t>
            </a:r>
            <a:r>
              <a:rPr lang="en-US" altLang="ja-JP" dirty="0" smtClean="0"/>
              <a:t> = First of the harvest in order and in priority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30" y="3890309"/>
            <a:ext cx="3429980" cy="228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70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4000" dirty="0" smtClean="0"/>
              <a:t>オリーブ山における世の終わりの徴</a:t>
            </a:r>
            <a:r>
              <a:rPr lang="ja-JP" altLang="en-US" sz="4000" dirty="0" smtClean="0"/>
              <a:t>（マルコ</a:t>
            </a:r>
            <a:r>
              <a:rPr lang="en-US" altLang="ja-JP" sz="4000" dirty="0" smtClean="0"/>
              <a:t>13</a:t>
            </a:r>
            <a:r>
              <a:rPr lang="ja-JP" altLang="en-US" sz="4000" dirty="0" smtClean="0"/>
              <a:t>章）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sz="4000" dirty="0" smtClean="0"/>
              <a:t>(Signs of the End at </a:t>
            </a:r>
            <a:r>
              <a:rPr lang="ja-JP" altLang="ja-JP" sz="4000" dirty="0" smtClean="0"/>
              <a:t>t</a:t>
            </a:r>
            <a:r>
              <a:rPr lang="en-US" altLang="ja-JP" sz="4000" dirty="0" smtClean="0"/>
              <a:t>he</a:t>
            </a:r>
            <a:r>
              <a:rPr lang="ja-JP" altLang="en-US" sz="4000" dirty="0" smtClean="0"/>
              <a:t> </a:t>
            </a:r>
            <a:r>
              <a:rPr kumimoji="1" lang="en-US" altLang="ja-JP" sz="4000" dirty="0" smtClean="0"/>
              <a:t>Olivet Discourse) Mark13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1149" y="1743960"/>
            <a:ext cx="10515600" cy="213691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 dirty="0" smtClean="0"/>
              <a:t>世界的不安 </a:t>
            </a:r>
            <a:r>
              <a:rPr kumimoji="1" lang="en-US" altLang="ja-JP" dirty="0" smtClean="0"/>
              <a:t>(Global Unrest) 8</a:t>
            </a:r>
            <a:r>
              <a:rPr kumimoji="1" lang="ja-JP" altLang="en-US" dirty="0" smtClean="0"/>
              <a:t>節</a:t>
            </a: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キリスト者への迫害 </a:t>
            </a:r>
            <a:r>
              <a:rPr lang="en-US" altLang="ja-JP" dirty="0" smtClean="0"/>
              <a:t>(Persecution against Christians)13</a:t>
            </a:r>
            <a:r>
              <a:rPr lang="ja-JP" altLang="en-US" dirty="0" smtClean="0"/>
              <a:t>節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dirty="0"/>
              <a:t>イスラエル</a:t>
            </a:r>
            <a:r>
              <a:rPr kumimoji="1" lang="ja-JP" altLang="en-US" dirty="0" smtClean="0"/>
              <a:t>への圧力 </a:t>
            </a:r>
            <a:r>
              <a:rPr kumimoji="1" lang="en-US" altLang="ja-JP" dirty="0" smtClean="0"/>
              <a:t>(Pressure against Israel)14</a:t>
            </a:r>
            <a:r>
              <a:rPr kumimoji="1" lang="ja-JP" altLang="en-US" dirty="0" smtClean="0"/>
              <a:t>節</a:t>
            </a: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天変</a:t>
            </a:r>
            <a:r>
              <a:rPr lang="ja-JP" altLang="en-US" dirty="0" smtClean="0"/>
              <a:t>地異 </a:t>
            </a:r>
            <a:r>
              <a:rPr lang="en-US" altLang="ja-JP" dirty="0" smtClean="0"/>
              <a:t>(Cataclysmic Events)24‐26</a:t>
            </a:r>
            <a:r>
              <a:rPr lang="ja-JP" altLang="en-US" dirty="0" smtClean="0"/>
              <a:t>節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48" y="3880874"/>
            <a:ext cx="5138373" cy="2742947"/>
          </a:xfrm>
          <a:prstGeom prst="rect">
            <a:avLst/>
          </a:prstGeom>
        </p:spPr>
      </p:pic>
      <p:pic>
        <p:nvPicPr>
          <p:cNvPr id="6" name="図 5" descr="https://www.dcr.co.jp/leadit/img/thought/img0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621" y="1690688"/>
            <a:ext cx="2180550" cy="2168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church attack niger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014" y="4048032"/>
            <a:ext cx="3603024" cy="23401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690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聖書預言におけるイスラム台頭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sz="4000" dirty="0" smtClean="0"/>
              <a:t>(The</a:t>
            </a:r>
            <a:r>
              <a:rPr lang="ja-JP" altLang="en-US" sz="4000" dirty="0" smtClean="0"/>
              <a:t> </a:t>
            </a:r>
            <a:r>
              <a:rPr lang="en-US" altLang="ja-JP" sz="4000" dirty="0" smtClean="0"/>
              <a:t>Rise of Islam in Bible Prophecy)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0715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イスラムは反キリストの霊</a:t>
            </a:r>
            <a:r>
              <a:rPr lang="en-US" altLang="ja-JP" dirty="0"/>
              <a:t> </a:t>
            </a:r>
            <a:r>
              <a:rPr lang="en-US" altLang="ja-JP" dirty="0" smtClean="0"/>
              <a:t>(Islam is the spirit of Antichrist)</a:t>
            </a:r>
            <a:endParaRPr lang="en-US" altLang="ja-JP" dirty="0"/>
          </a:p>
          <a:p>
            <a:pPr lvl="1"/>
            <a:r>
              <a:rPr lang="ja-JP" altLang="en-US" dirty="0" smtClean="0"/>
              <a:t>「神には子がない」　→　三位一体、イエスの神性の否定</a:t>
            </a:r>
            <a:endParaRPr lang="en-US" altLang="ja-JP" dirty="0" smtClean="0"/>
          </a:p>
          <a:p>
            <a:pPr marL="457200" lvl="1" indent="0">
              <a:buNone/>
            </a:pPr>
            <a:r>
              <a:rPr lang="ja-JP" altLang="en-US" dirty="0"/>
              <a:t>　</a:t>
            </a:r>
            <a:r>
              <a:rPr lang="en-US" altLang="ja-JP" dirty="0" smtClean="0"/>
              <a:t>“God has no son.” </a:t>
            </a:r>
            <a:r>
              <a:rPr lang="ja-JP" altLang="en-US" dirty="0" smtClean="0"/>
              <a:t>→ </a:t>
            </a:r>
            <a:r>
              <a:rPr lang="en-US" altLang="ja-JP" dirty="0" smtClean="0"/>
              <a:t>Denial of the Trinity and Deity of Jesus Christ</a:t>
            </a:r>
          </a:p>
          <a:p>
            <a:pPr lvl="1"/>
            <a:r>
              <a:rPr lang="ja-JP" altLang="en-US" dirty="0"/>
              <a:t>アダム</a:t>
            </a:r>
            <a:r>
              <a:rPr lang="ja-JP" altLang="en-US" dirty="0" smtClean="0"/>
              <a:t>は赦された　→　原罪と堕落の否定、贖いは善行による。</a:t>
            </a:r>
            <a:endParaRPr lang="en-US" altLang="ja-JP" dirty="0" smtClean="0"/>
          </a:p>
          <a:p>
            <a:pPr marL="457200" lvl="1" indent="0">
              <a:buNone/>
            </a:pPr>
            <a:r>
              <a:rPr lang="ja-JP" altLang="en-US" dirty="0"/>
              <a:t>　</a:t>
            </a:r>
            <a:r>
              <a:rPr lang="en-US" altLang="ja-JP" sz="2000" dirty="0" smtClean="0"/>
              <a:t>Adam was forgiven. </a:t>
            </a:r>
            <a:r>
              <a:rPr lang="ja-JP" altLang="en-US" sz="2000" dirty="0" smtClean="0"/>
              <a:t>→  </a:t>
            </a:r>
            <a:r>
              <a:rPr lang="en-US" altLang="ja-JP" sz="2000" dirty="0" smtClean="0"/>
              <a:t>Denial of original sin and depravity, redemption by works.</a:t>
            </a:r>
          </a:p>
          <a:p>
            <a:pPr lvl="1"/>
            <a:r>
              <a:rPr lang="ja-JP" altLang="en-US" dirty="0"/>
              <a:t>イエス</a:t>
            </a:r>
            <a:r>
              <a:rPr lang="ja-JP" altLang="en-US" dirty="0" smtClean="0"/>
              <a:t>は十字架に</a:t>
            </a:r>
            <a:r>
              <a:rPr lang="ja-JP" altLang="en-US" dirty="0"/>
              <a:t>付</a:t>
            </a:r>
            <a:r>
              <a:rPr lang="ja-JP" altLang="en-US" dirty="0" smtClean="0"/>
              <a:t>けられていない　→　福音の否定</a:t>
            </a:r>
            <a:endParaRPr lang="en-US" altLang="ja-JP" dirty="0" smtClean="0"/>
          </a:p>
          <a:p>
            <a:pPr marL="457200" lvl="1" indent="0">
              <a:buNone/>
            </a:pPr>
            <a:r>
              <a:rPr lang="ja-JP" altLang="en-US" dirty="0"/>
              <a:t>　</a:t>
            </a:r>
            <a:r>
              <a:rPr lang="en-US" altLang="ja-JP" dirty="0" smtClean="0"/>
              <a:t>Jesus was not crucified on the cross. </a:t>
            </a:r>
            <a:r>
              <a:rPr lang="ja-JP" altLang="en-US" dirty="0" smtClean="0"/>
              <a:t>→ </a:t>
            </a:r>
            <a:r>
              <a:rPr lang="en-US" altLang="ja-JP" dirty="0" smtClean="0"/>
              <a:t>Denial of the Gospel</a:t>
            </a:r>
          </a:p>
          <a:p>
            <a:r>
              <a:rPr lang="ja-JP" altLang="en-US" dirty="0" smtClean="0"/>
              <a:t>１ヨハネ</a:t>
            </a:r>
            <a:r>
              <a:rPr lang="en-US" altLang="ja-JP" dirty="0" smtClean="0"/>
              <a:t>2:22</a:t>
            </a:r>
            <a:r>
              <a:rPr lang="ja-JP" altLang="en-US" dirty="0" smtClean="0"/>
              <a:t>「</a:t>
            </a:r>
            <a:r>
              <a:rPr lang="ja-JP" altLang="ja-JP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偽り者とは、イエスがキリストであることを否定する者でなくてだれでしょう。御父と御子を否認する者、それが反キリストです</a:t>
            </a:r>
            <a:r>
              <a:rPr lang="ja-JP" altLang="ja-JP" dirty="0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。</a:t>
            </a:r>
            <a:r>
              <a:rPr lang="ja-JP" altLang="en-US" dirty="0" smtClean="0"/>
              <a:t>」</a:t>
            </a:r>
            <a:r>
              <a:rPr lang="en-US" altLang="ja-JP" sz="2400" dirty="0" smtClean="0">
                <a:solidFill>
                  <a:schemeClr val="accent5">
                    <a:lumMod val="50000"/>
                  </a:schemeClr>
                </a:solidFill>
              </a:rPr>
              <a:t>” Who is a liar but he who denies that Jesus is the Christ? He is antichrist who denies the Father and the Son.”</a:t>
            </a:r>
          </a:p>
        </p:txBody>
      </p:sp>
    </p:spTree>
    <p:extLst>
      <p:ext uri="{BB962C8B-B14F-4D97-AF65-F5344CB8AC3E}">
        <p14:creationId xmlns:p14="http://schemas.microsoft.com/office/powerpoint/2010/main" val="1517917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0871"/>
          </a:xfrm>
        </p:spPr>
        <p:txBody>
          <a:bodyPr/>
          <a:lstStyle/>
          <a:p>
            <a:r>
              <a:rPr lang="ja-JP" altLang="en-US" dirty="0" smtClean="0"/>
              <a:t>コーラン </a:t>
            </a:r>
            <a:r>
              <a:rPr lang="en-US" altLang="ja-JP" dirty="0" smtClean="0"/>
              <a:t>(Quran)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FF0000"/>
                </a:solidFill>
              </a:rPr>
              <a:t>「三（位）」などと言ってはならない</a:t>
            </a:r>
            <a:r>
              <a:rPr lang="ja-JP" altLang="en-US" dirty="0"/>
              <a:t>。止めなさい。それがあなたがたのためになる。誠にアッラーは唯</a:t>
            </a:r>
            <a:r>
              <a:rPr lang="en-US" altLang="ja-JP" dirty="0"/>
              <a:t>―</a:t>
            </a:r>
            <a:r>
              <a:rPr lang="ja-JP" altLang="en-US" dirty="0"/>
              <a:t>の神であられる。かれに</a:t>
            </a:r>
            <a:r>
              <a:rPr lang="ja-JP" altLang="en-US" dirty="0" err="1"/>
              <a:t>讃え</a:t>
            </a:r>
            <a:r>
              <a:rPr lang="ja-JP" altLang="en-US" dirty="0"/>
              <a:t>あれ。かれに、</a:t>
            </a:r>
            <a:r>
              <a:rPr lang="ja-JP" altLang="en-US" dirty="0">
                <a:solidFill>
                  <a:srgbClr val="FF0000"/>
                </a:solidFill>
              </a:rPr>
              <a:t>何で子があろう</a:t>
            </a:r>
            <a:r>
              <a:rPr lang="ja-JP" altLang="en-US" dirty="0" smtClean="0"/>
              <a:t>。</a:t>
            </a:r>
            <a:r>
              <a:rPr lang="en-US" altLang="ja-JP" sz="2400" dirty="0" smtClean="0"/>
              <a:t>And </a:t>
            </a:r>
            <a:r>
              <a:rPr lang="en-US" altLang="ja-JP" sz="2400" dirty="0" smtClean="0">
                <a:solidFill>
                  <a:srgbClr val="FF0000"/>
                </a:solidFill>
              </a:rPr>
              <a:t>do not say, “Three”; </a:t>
            </a:r>
            <a:r>
              <a:rPr lang="en-US" altLang="ja-JP" sz="2400" dirty="0" smtClean="0"/>
              <a:t>desist - it is better for you. Indeed, Allah is but one God. Exalted is </a:t>
            </a:r>
            <a:r>
              <a:rPr lang="en-US" altLang="ja-JP" sz="2400" dirty="0" smtClean="0">
                <a:solidFill>
                  <a:srgbClr val="FF0000"/>
                </a:solidFill>
              </a:rPr>
              <a:t>He above having a son</a:t>
            </a:r>
            <a:r>
              <a:rPr lang="en-US" altLang="ja-JP" sz="2400" dirty="0" smtClean="0"/>
              <a:t>.</a:t>
            </a:r>
            <a:r>
              <a:rPr lang="ja-JP" altLang="en-US" sz="2400" dirty="0"/>
              <a:t> 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4:171</a:t>
            </a:r>
          </a:p>
          <a:p>
            <a:r>
              <a:rPr lang="ja-JP" altLang="ja-JP" dirty="0" smtClean="0"/>
              <a:t>アッラー</a:t>
            </a:r>
            <a:r>
              <a:rPr lang="ja-JP" altLang="ja-JP" dirty="0"/>
              <a:t>は</a:t>
            </a:r>
            <a:r>
              <a:rPr lang="ja-JP" altLang="ja-JP" dirty="0" smtClean="0"/>
              <a:t>，</a:t>
            </a:r>
            <a:r>
              <a:rPr lang="ja-JP" altLang="en-US" dirty="0" smtClean="0"/>
              <a:t>・・</a:t>
            </a:r>
            <a:r>
              <a:rPr lang="ja-JP" altLang="ja-JP" dirty="0" smtClean="0">
                <a:solidFill>
                  <a:srgbClr val="FF0000"/>
                </a:solidFill>
              </a:rPr>
              <a:t>御産なさらない</a:t>
            </a:r>
            <a:r>
              <a:rPr lang="ja-JP" altLang="en-US" dirty="0" smtClean="0"/>
              <a:t>・・ </a:t>
            </a:r>
            <a:r>
              <a:rPr lang="en-US" altLang="ja-JP" sz="2400" dirty="0" smtClean="0">
                <a:solidFill>
                  <a:srgbClr val="FF0000"/>
                </a:solidFill>
              </a:rPr>
              <a:t>He neither begets </a:t>
            </a:r>
            <a:r>
              <a:rPr lang="en-US" altLang="ja-JP" sz="2400" dirty="0" smtClean="0"/>
              <a:t>112 :1-4</a:t>
            </a:r>
            <a:endParaRPr lang="ja-JP" altLang="ja-JP" sz="2400" dirty="0"/>
          </a:p>
          <a:p>
            <a:r>
              <a:rPr lang="ja-JP" altLang="en-US" dirty="0"/>
              <a:t>だがかれらがかれ（イーサー）を殺したのでもなく，</a:t>
            </a:r>
            <a:r>
              <a:rPr lang="ja-JP" altLang="en-US" dirty="0">
                <a:solidFill>
                  <a:srgbClr val="FF0000"/>
                </a:solidFill>
              </a:rPr>
              <a:t>またかれを十字架にかけたのでもない</a:t>
            </a:r>
            <a:r>
              <a:rPr lang="ja-JP" altLang="en-US" dirty="0"/>
              <a:t>。只かれらにそう見えたまでである</a:t>
            </a:r>
            <a:r>
              <a:rPr lang="ja-JP" altLang="en-US" dirty="0" smtClean="0"/>
              <a:t>。</a:t>
            </a:r>
            <a:r>
              <a:rPr lang="en-US" altLang="ja-JP" dirty="0"/>
              <a:t> </a:t>
            </a:r>
            <a:r>
              <a:rPr lang="en-US" altLang="ja-JP" sz="2400" dirty="0"/>
              <a:t>And they did not kill him, </a:t>
            </a:r>
            <a:r>
              <a:rPr lang="en-US" altLang="ja-JP" sz="2400" dirty="0">
                <a:solidFill>
                  <a:srgbClr val="FF0000"/>
                </a:solidFill>
              </a:rPr>
              <a:t>nor did they crucify him</a:t>
            </a:r>
            <a:r>
              <a:rPr lang="en-US" altLang="ja-JP" sz="2400" dirty="0"/>
              <a:t>; but [another] was made to resemble him to </a:t>
            </a:r>
            <a:r>
              <a:rPr lang="en-US" altLang="ja-JP" sz="2400" dirty="0" smtClean="0"/>
              <a:t>them. 4:157-158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01003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前代</a:t>
            </a:r>
            <a:r>
              <a:rPr lang="ja-JP" altLang="en-US" dirty="0" smtClean="0"/>
              <a:t>未聞の霊的復興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4000" dirty="0" smtClean="0"/>
              <a:t>(A</a:t>
            </a:r>
            <a:r>
              <a:rPr lang="ja-JP" altLang="en-US" sz="4000" dirty="0" smtClean="0"/>
              <a:t> </a:t>
            </a:r>
            <a:r>
              <a:rPr lang="en-US" altLang="ja-JP" sz="4000" dirty="0" smtClean="0"/>
              <a:t>Spiritual Revival Unheard of in History)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御国の到来が近いことの徴は、困難な時代を示すだけでなく、その中で御霊の働きが活発になることを示す。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 smtClean="0"/>
              <a:t>Signs of the nearness of the Kingdom does not only show the difficult</a:t>
            </a:r>
            <a:r>
              <a:rPr lang="ja-JP" altLang="en-US" dirty="0" smtClean="0"/>
              <a:t>　</a:t>
            </a:r>
            <a:r>
              <a:rPr lang="en-US" altLang="ja-JP" dirty="0" smtClean="0"/>
              <a:t>times but the active manifestation of the Spirit as well.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結論：再臨への希望は、霊的な御国の拡がりの要。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en-US" altLang="ja-JP" dirty="0" smtClean="0"/>
              <a:t>Hope fo</a:t>
            </a:r>
            <a:r>
              <a:rPr lang="en-US" altLang="ja-JP" dirty="0" smtClean="0"/>
              <a:t>r the Second Coming is the cornerstone of spiritual advancement of His kingdom.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6989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Words>858</Words>
  <Application>Microsoft Office PowerPoint</Application>
  <PresentationFormat>ワイド画面</PresentationFormat>
  <Paragraphs>93</Paragraphs>
  <Slides>11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7" baseType="lpstr">
      <vt:lpstr>ＭＳ Ｐゴシック</vt:lpstr>
      <vt:lpstr>Arial</vt:lpstr>
      <vt:lpstr>Calibri</vt:lpstr>
      <vt:lpstr>Calibri Light</vt:lpstr>
      <vt:lpstr>Times New Roman</vt:lpstr>
      <vt:lpstr>Office テーマ</vt:lpstr>
      <vt:lpstr>時代を理解する (Understanding the Times)</vt:lpstr>
      <vt:lpstr>御国の到来と聖霊の働き (The Coming of the Kingdom and the Work of the Holy Spirit)</vt:lpstr>
      <vt:lpstr>使徒ペテロによるヨエル預言の説き明かし (Expounding by Peter regarding the Prophecy in Joel)</vt:lpstr>
      <vt:lpstr>使徒パウロの異邦人への説教 (The Preaching of Apostle Paul to the Gentiles)</vt:lpstr>
      <vt:lpstr>御霊の現われは、御国の初穂 (The Spirit Made Manifest as the Firstfruits of the Kingdom)</vt:lpstr>
      <vt:lpstr>オリーブ山における世の終わりの徴（マルコ13章） (Signs of the End at the Olivet Discourse) Mark13</vt:lpstr>
      <vt:lpstr>聖書預言におけるイスラム台頭 (The Rise of Islam in Bible Prophecy)</vt:lpstr>
      <vt:lpstr>コーラン (Quran)</vt:lpstr>
      <vt:lpstr>前代未聞の霊的復興 (A Spiritual Revival Unheard of in History)</vt:lpstr>
      <vt:lpstr>予告：イスラエル建国と中東情勢 (Preview: Israel and the Middle East)</vt:lpstr>
      <vt:lpstr>資料 (Resources)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時代を理解する (Understanding the Time)</dc:title>
  <dc:creator>明石清正</dc:creator>
  <cp:lastModifiedBy>明石清正</cp:lastModifiedBy>
  <cp:revision>26</cp:revision>
  <cp:lastPrinted>2015-05-03T12:23:19Z</cp:lastPrinted>
  <dcterms:created xsi:type="dcterms:W3CDTF">2015-04-30T05:29:28Z</dcterms:created>
  <dcterms:modified xsi:type="dcterms:W3CDTF">2015-05-06T02:16:06Z</dcterms:modified>
</cp:coreProperties>
</file>